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057FB35-0FA1-4F79-917D-5D02885AF937}" type="datetimeFigureOut">
              <a:rPr lang="en-IN" smtClean="0"/>
              <a:t>14-04-2020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220513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057FB35-0FA1-4F79-917D-5D02885AF937}" type="datetimeFigureOut">
              <a:rPr lang="en-IN" smtClean="0"/>
              <a:t>14-04-2020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1450557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057FB35-0FA1-4F79-917D-5D02885AF937}" type="datetimeFigureOut">
              <a:rPr lang="en-IN" smtClean="0"/>
              <a:t>14-04-2020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7215181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057FB35-0FA1-4F79-917D-5D02885AF937}" type="datetimeFigureOut">
              <a:rPr lang="en-IN" smtClean="0"/>
              <a:t>14-04-2020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DC4099-BE3A-4D6B-B440-1A47674C3D32}"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276764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57FB35-0FA1-4F79-917D-5D02885AF937}" type="datetimeFigureOut">
              <a:rPr lang="en-IN" smtClean="0"/>
              <a:t>14-04-2020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20131774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057FB35-0FA1-4F79-917D-5D02885AF937}" type="datetimeFigureOut">
              <a:rPr lang="en-IN" smtClean="0"/>
              <a:t>14-04-2020</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42816291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5057FB35-0FA1-4F79-917D-5D02885AF937}" type="datetimeFigureOut">
              <a:rPr lang="en-IN" smtClean="0"/>
              <a:t>14-04-2020</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7101985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57FB35-0FA1-4F79-917D-5D02885AF937}" type="datetimeFigureOut">
              <a:rPr lang="en-IN" smtClean="0"/>
              <a:t>14-04-2020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855872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57FB35-0FA1-4F79-917D-5D02885AF937}" type="datetimeFigureOut">
              <a:rPr lang="en-IN" smtClean="0"/>
              <a:t>14-04-2020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6471898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5057FB35-0FA1-4F79-917D-5D02885AF937}" type="datetimeFigureOut">
              <a:rPr lang="en-IN" smtClean="0"/>
              <a:t>14-04-2020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2565695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057FB35-0FA1-4F79-917D-5D02885AF937}" type="datetimeFigureOut">
              <a:rPr lang="en-IN" smtClean="0"/>
              <a:t>14-04-2020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34067068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057FB35-0FA1-4F79-917D-5D02885AF937}" type="datetimeFigureOut">
              <a:rPr lang="en-IN" smtClean="0"/>
              <a:t>14-04-2020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15065164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57FB35-0FA1-4F79-917D-5D02885AF937}" type="datetimeFigureOut">
              <a:rPr lang="en-IN" smtClean="0"/>
              <a:t>14-04-2020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2682125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5057FB35-0FA1-4F79-917D-5D02885AF937}" type="datetimeFigureOut">
              <a:rPr lang="en-IN" smtClean="0"/>
              <a:t>14-04-2020</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11939387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5057FB35-0FA1-4F79-917D-5D02885AF937}" type="datetimeFigureOut">
              <a:rPr lang="en-IN" smtClean="0"/>
              <a:t>14-04-2020</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27302926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5057FB35-0FA1-4F79-917D-5D02885AF937}" type="datetimeFigureOut">
              <a:rPr lang="en-IN" smtClean="0"/>
              <a:t>14-04-2020</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26984264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057FB35-0FA1-4F79-917D-5D02885AF937}" type="datetimeFigureOut">
              <a:rPr lang="en-IN" smtClean="0"/>
              <a:t>14-04-2020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5DC4099-BE3A-4D6B-B440-1A47674C3D32}" type="slidenum">
              <a:rPr lang="en-IN" smtClean="0"/>
              <a:t>‹#›</a:t>
            </a:fld>
            <a:endParaRPr lang="en-IN"/>
          </a:p>
        </p:txBody>
      </p:sp>
    </p:spTree>
    <p:extLst>
      <p:ext uri="{BB962C8B-B14F-4D97-AF65-F5344CB8AC3E}">
        <p14:creationId xmlns:p14="http://schemas.microsoft.com/office/powerpoint/2010/main" val="1083354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5057FB35-0FA1-4F79-917D-5D02885AF937}" type="datetimeFigureOut">
              <a:rPr lang="en-IN" smtClean="0"/>
              <a:t>14-04-2020</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5DC4099-BE3A-4D6B-B440-1A47674C3D32}" type="slidenum">
              <a:rPr lang="en-IN" smtClean="0"/>
              <a:t>‹#›</a:t>
            </a:fld>
            <a:endParaRPr lang="en-IN"/>
          </a:p>
        </p:txBody>
      </p:sp>
    </p:spTree>
    <p:extLst>
      <p:ext uri="{BB962C8B-B14F-4D97-AF65-F5344CB8AC3E}">
        <p14:creationId xmlns:p14="http://schemas.microsoft.com/office/powerpoint/2010/main" val="237385656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F3FEAD-9C2F-4663-8105-4F2CA4345BEE}"/>
              </a:ext>
            </a:extLst>
          </p:cNvPr>
          <p:cNvSpPr>
            <a:spLocks noGrp="1"/>
          </p:cNvSpPr>
          <p:nvPr>
            <p:ph type="ctrTitle"/>
          </p:nvPr>
        </p:nvSpPr>
        <p:spPr/>
        <p:txBody>
          <a:bodyPr/>
          <a:lstStyle/>
          <a:p>
            <a:r>
              <a:rPr lang="en-IN" sz="6000" b="1" dirty="0"/>
              <a:t>Jaipur Restaurant Analysis</a:t>
            </a:r>
            <a:endParaRPr lang="en-IN" sz="6000" dirty="0"/>
          </a:p>
        </p:txBody>
      </p:sp>
      <p:sp>
        <p:nvSpPr>
          <p:cNvPr id="3" name="Subtitle 2">
            <a:extLst>
              <a:ext uri="{FF2B5EF4-FFF2-40B4-BE49-F238E27FC236}">
                <a16:creationId xmlns:a16="http://schemas.microsoft.com/office/drawing/2014/main" id="{46F7D5F5-74DF-4CB5-BEC5-F4383887D2DD}"/>
              </a:ext>
            </a:extLst>
          </p:cNvPr>
          <p:cNvSpPr>
            <a:spLocks noGrp="1"/>
          </p:cNvSpPr>
          <p:nvPr>
            <p:ph type="subTitle" idx="1"/>
          </p:nvPr>
        </p:nvSpPr>
        <p:spPr/>
        <p:txBody>
          <a:bodyPr/>
          <a:lstStyle/>
          <a:p>
            <a:r>
              <a:rPr lang="en-IN" dirty="0"/>
              <a:t>Rohit Kumar Bindal</a:t>
            </a:r>
          </a:p>
        </p:txBody>
      </p:sp>
    </p:spTree>
    <p:extLst>
      <p:ext uri="{BB962C8B-B14F-4D97-AF65-F5344CB8AC3E}">
        <p14:creationId xmlns:p14="http://schemas.microsoft.com/office/powerpoint/2010/main" val="9202088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3E96A1-F1A2-47C3-B687-D277701E9F03}"/>
              </a:ext>
            </a:extLst>
          </p:cNvPr>
          <p:cNvSpPr>
            <a:spLocks noGrp="1"/>
          </p:cNvSpPr>
          <p:nvPr>
            <p:ph type="title"/>
          </p:nvPr>
        </p:nvSpPr>
        <p:spPr>
          <a:xfrm>
            <a:off x="8191925" y="1325880"/>
            <a:ext cx="3352375" cy="3066507"/>
          </a:xfrm>
        </p:spPr>
        <p:txBody>
          <a:bodyPr vert="horz" lIns="91440" tIns="45720" rIns="91440" bIns="45720" rtlCol="0" anchor="b">
            <a:normAutofit/>
          </a:bodyPr>
          <a:lstStyle/>
          <a:p>
            <a:pPr>
              <a:lnSpc>
                <a:spcPct val="90000"/>
              </a:lnSpc>
            </a:pPr>
            <a:r>
              <a:rPr lang="en-US" sz="5400" b="0" i="0" kern="1200">
                <a:solidFill>
                  <a:srgbClr val="EBEBEB"/>
                </a:solidFill>
                <a:latin typeface="+mj-lt"/>
                <a:ea typeface="+mj-ea"/>
                <a:cs typeface="+mj-cs"/>
              </a:rPr>
              <a:t>Price range and ratings</a:t>
            </a:r>
          </a:p>
        </p:txBody>
      </p:sp>
      <p:sp>
        <p:nvSpPr>
          <p:cNvPr id="23"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Content Placeholder 3">
            <a:extLst>
              <a:ext uri="{FF2B5EF4-FFF2-40B4-BE49-F238E27FC236}">
                <a16:creationId xmlns:a16="http://schemas.microsoft.com/office/drawing/2014/main" id="{3FCBB187-0FA6-4570-B993-84A069BDE844}"/>
              </a:ext>
            </a:extLst>
          </p:cNvPr>
          <p:cNvPicPr>
            <a:picLocks noGrp="1"/>
          </p:cNvPicPr>
          <p:nvPr>
            <p:ph idx="1"/>
          </p:nvPr>
        </p:nvPicPr>
        <p:blipFill rotWithShape="1">
          <a:blip r:embed="rId6">
            <a:extLst>
              <a:ext uri="{28A0092B-C50C-407E-A947-70E740481C1C}">
                <a14:useLocalDpi xmlns:a14="http://schemas.microsoft.com/office/drawing/2010/main" val="0"/>
              </a:ext>
            </a:extLst>
          </a:blip>
          <a:srcRect t="2574"/>
          <a:stretch/>
        </p:blipFill>
        <p:spPr bwMode="auto">
          <a:xfrm>
            <a:off x="790132" y="647698"/>
            <a:ext cx="5978105" cy="5562139"/>
          </a:xfrm>
          <a:prstGeom prst="rect">
            <a:avLst/>
          </a:prstGeom>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496838337"/>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6"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B0B8E31C-04AD-42CC-A350-3BC40DD65AFC}"/>
              </a:ext>
            </a:extLst>
          </p:cNvPr>
          <p:cNvSpPr>
            <a:spLocks noGrp="1"/>
          </p:cNvSpPr>
          <p:nvPr>
            <p:ph type="title"/>
          </p:nvPr>
        </p:nvSpPr>
        <p:spPr>
          <a:xfrm>
            <a:off x="806195" y="804672"/>
            <a:ext cx="3521359" cy="5248656"/>
          </a:xfrm>
        </p:spPr>
        <p:txBody>
          <a:bodyPr anchor="ctr">
            <a:normAutofit/>
          </a:bodyPr>
          <a:lstStyle/>
          <a:p>
            <a:pPr algn="ctr"/>
            <a:r>
              <a:rPr lang="en-IN" dirty="0"/>
              <a:t>Higher rated restaurants have more number of Cuisines</a:t>
            </a:r>
            <a:endParaRPr lang="en-IN"/>
          </a:p>
        </p:txBody>
      </p:sp>
      <p:sp>
        <p:nvSpPr>
          <p:cNvPr id="3" name="Content Placeholder 2">
            <a:extLst>
              <a:ext uri="{FF2B5EF4-FFF2-40B4-BE49-F238E27FC236}">
                <a16:creationId xmlns:a16="http://schemas.microsoft.com/office/drawing/2014/main" id="{5BA6AE11-C1FE-4DB4-82D5-5E977E962379}"/>
              </a:ext>
            </a:extLst>
          </p:cNvPr>
          <p:cNvSpPr>
            <a:spLocks noGrp="1"/>
          </p:cNvSpPr>
          <p:nvPr>
            <p:ph idx="1"/>
          </p:nvPr>
        </p:nvSpPr>
        <p:spPr>
          <a:xfrm>
            <a:off x="4975861" y="804671"/>
            <a:ext cx="6399930" cy="5248657"/>
          </a:xfrm>
        </p:spPr>
        <p:txBody>
          <a:bodyPr anchor="ctr">
            <a:normAutofit/>
          </a:bodyPr>
          <a:lstStyle/>
          <a:p>
            <a:pPr marL="0" indent="0">
              <a:buNone/>
            </a:pPr>
            <a:r>
              <a:rPr lang="en-US" dirty="0"/>
              <a:t>Through further analysis, it was found that </a:t>
            </a:r>
            <a:r>
              <a:rPr lang="en-US" b="1" dirty="0"/>
              <a:t>Asian, Mexican, Italian, Lebanese, Hyderabadi, European, Continental, South Indian, American, Desserts, Finger Food</a:t>
            </a:r>
            <a:r>
              <a:rPr lang="en-US" dirty="0"/>
              <a:t> were the highest rated cuisines. Though </a:t>
            </a:r>
            <a:r>
              <a:rPr lang="en-US" b="1" dirty="0"/>
              <a:t>North Indian, Chinese, Mughlai, Rajasthani</a:t>
            </a:r>
            <a:r>
              <a:rPr lang="en-US" dirty="0"/>
              <a:t> were the top rated, but that was obvious since Jaipur lies in the Northern Region of India.</a:t>
            </a:r>
            <a:endParaRPr lang="en-IN" dirty="0"/>
          </a:p>
          <a:p>
            <a:pPr marL="0" indent="0">
              <a:buNone/>
            </a:pPr>
            <a:endParaRPr lang="en-IN" dirty="0"/>
          </a:p>
        </p:txBody>
      </p:sp>
    </p:spTree>
    <p:extLst>
      <p:ext uri="{BB962C8B-B14F-4D97-AF65-F5344CB8AC3E}">
        <p14:creationId xmlns:p14="http://schemas.microsoft.com/office/powerpoint/2010/main" val="1565002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910382-6D9D-4105-B030-E19FEA4A470B}"/>
              </a:ext>
            </a:extLst>
          </p:cNvPr>
          <p:cNvSpPr>
            <a:spLocks noGrp="1"/>
          </p:cNvSpPr>
          <p:nvPr>
            <p:ph type="title"/>
          </p:nvPr>
        </p:nvSpPr>
        <p:spPr>
          <a:xfrm>
            <a:off x="8191925" y="1325880"/>
            <a:ext cx="3352375" cy="3066507"/>
          </a:xfrm>
        </p:spPr>
        <p:txBody>
          <a:bodyPr vert="horz" lIns="91440" tIns="45720" rIns="91440" bIns="45720" rtlCol="0" anchor="b">
            <a:normAutofit/>
          </a:bodyPr>
          <a:lstStyle/>
          <a:p>
            <a:r>
              <a:rPr lang="en-US" sz="5400" b="0" i="0" kern="1200">
                <a:solidFill>
                  <a:srgbClr val="EBEBEB"/>
                </a:solidFill>
                <a:latin typeface="+mj-lt"/>
                <a:ea typeface="+mj-ea"/>
                <a:cs typeface="+mj-cs"/>
              </a:rPr>
              <a:t>Famous Cuisines in Jaipur</a:t>
            </a:r>
          </a:p>
        </p:txBody>
      </p:sp>
      <p:sp>
        <p:nvSpPr>
          <p:cNvPr id="23"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Content Placeholder 3">
            <a:extLst>
              <a:ext uri="{FF2B5EF4-FFF2-40B4-BE49-F238E27FC236}">
                <a16:creationId xmlns:a16="http://schemas.microsoft.com/office/drawing/2014/main" id="{95D5B160-53A0-4CD1-8E23-DBF938054BC3}"/>
              </a:ext>
            </a:extLst>
          </p:cNvPr>
          <p:cNvPicPr>
            <a:picLocks noGrp="1"/>
          </p:cNvPicPr>
          <p:nvPr>
            <p:ph idx="1"/>
          </p:nvPr>
        </p:nvPicPr>
        <p:blipFill>
          <a:blip r:embed="rId6" cstate="print">
            <a:extLst>
              <a:ext uri="{28A0092B-C50C-407E-A947-70E740481C1C}">
                <a14:useLocalDpi xmlns:a14="http://schemas.microsoft.com/office/drawing/2010/main" val="0"/>
              </a:ext>
            </a:extLst>
          </a:blip>
          <a:stretch>
            <a:fillRect/>
          </a:stretch>
        </p:blipFill>
        <p:spPr>
          <a:xfrm>
            <a:off x="643854" y="1077269"/>
            <a:ext cx="6270662" cy="4702996"/>
          </a:xfrm>
          <a:prstGeom prst="rect">
            <a:avLst/>
          </a:prstGeom>
          <a:effectLst/>
        </p:spPr>
      </p:pic>
    </p:spTree>
    <p:extLst>
      <p:ext uri="{BB962C8B-B14F-4D97-AF65-F5344CB8AC3E}">
        <p14:creationId xmlns:p14="http://schemas.microsoft.com/office/powerpoint/2010/main" val="3464632820"/>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8B00E3-86CE-4485-B7AD-E36B8D511631}"/>
              </a:ext>
            </a:extLst>
          </p:cNvPr>
          <p:cNvSpPr>
            <a:spLocks noGrp="1"/>
          </p:cNvSpPr>
          <p:nvPr>
            <p:ph type="title"/>
          </p:nvPr>
        </p:nvSpPr>
        <p:spPr>
          <a:xfrm>
            <a:off x="648931" y="629266"/>
            <a:ext cx="4166510" cy="1622321"/>
          </a:xfrm>
        </p:spPr>
        <p:txBody>
          <a:bodyPr>
            <a:normAutofit/>
          </a:bodyPr>
          <a:lstStyle/>
          <a:p>
            <a:pPr>
              <a:lnSpc>
                <a:spcPct val="90000"/>
              </a:lnSpc>
            </a:pPr>
            <a:r>
              <a:rPr lang="en-IN" sz="3600" dirty="0">
                <a:solidFill>
                  <a:srgbClr val="EBEBEB"/>
                </a:solidFill>
              </a:rPr>
              <a:t>K-Means Clustering based on Cuisines</a:t>
            </a:r>
          </a:p>
        </p:txBody>
      </p:sp>
      <p:sp>
        <p:nvSpPr>
          <p:cNvPr id="13"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5" name="Freeform: Shape 14">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4" name="Content Placeholder 3">
            <a:extLst>
              <a:ext uri="{FF2B5EF4-FFF2-40B4-BE49-F238E27FC236}">
                <a16:creationId xmlns:a16="http://schemas.microsoft.com/office/drawing/2014/main" id="{184315F2-358B-4CCA-90EE-AB38EB97B253}"/>
              </a:ext>
            </a:extLst>
          </p:cNvPr>
          <p:cNvPicPr>
            <a:picLocks/>
          </p:cNvPicPr>
          <p:nvPr/>
        </p:nvPicPr>
        <p:blipFill>
          <a:blip r:embed="rId2">
            <a:extLst>
              <a:ext uri="{28A0092B-C50C-407E-A947-70E740481C1C}">
                <a14:useLocalDpi xmlns:a14="http://schemas.microsoft.com/office/drawing/2010/main" val="0"/>
              </a:ext>
            </a:extLst>
          </a:blip>
          <a:stretch>
            <a:fillRect/>
          </a:stretch>
        </p:blipFill>
        <p:spPr>
          <a:xfrm>
            <a:off x="5682079" y="1675025"/>
            <a:ext cx="6381333" cy="4069231"/>
          </a:xfrm>
          <a:prstGeom prst="rect">
            <a:avLst/>
          </a:prstGeom>
          <a:effectLst/>
        </p:spPr>
      </p:pic>
      <p:sp>
        <p:nvSpPr>
          <p:cNvPr id="17" name="Rectangle 16">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7B9F132F-E488-40F4-AB2B-82806115AEF3}"/>
              </a:ext>
            </a:extLst>
          </p:cNvPr>
          <p:cNvSpPr>
            <a:spLocks noGrp="1"/>
          </p:cNvSpPr>
          <p:nvPr>
            <p:ph idx="1"/>
          </p:nvPr>
        </p:nvSpPr>
        <p:spPr>
          <a:xfrm>
            <a:off x="648931" y="2438400"/>
            <a:ext cx="4166509" cy="3785419"/>
          </a:xfrm>
        </p:spPr>
        <p:txBody>
          <a:bodyPr>
            <a:normAutofit fontScale="92500" lnSpcReduction="10000"/>
          </a:bodyPr>
          <a:lstStyle/>
          <a:p>
            <a:r>
              <a:rPr lang="en-US" b="1" dirty="0">
                <a:solidFill>
                  <a:schemeClr val="bg1"/>
                </a:solidFill>
              </a:rPr>
              <a:t>Cluster 1 (Red)</a:t>
            </a:r>
            <a:r>
              <a:rPr lang="en-US" dirty="0">
                <a:solidFill>
                  <a:schemeClr val="bg1"/>
                </a:solidFill>
              </a:rPr>
              <a:t> are the places that are more famous for their North Indian, South Indian and Chinese cuisines.</a:t>
            </a:r>
          </a:p>
          <a:p>
            <a:r>
              <a:rPr lang="en-US" b="1" dirty="0">
                <a:solidFill>
                  <a:schemeClr val="bg1"/>
                </a:solidFill>
              </a:rPr>
              <a:t>Cluster 2 (Black)</a:t>
            </a:r>
            <a:r>
              <a:rPr lang="en-US" dirty="0">
                <a:solidFill>
                  <a:schemeClr val="bg1"/>
                </a:solidFill>
              </a:rPr>
              <a:t> are the places that are famous for North Indian cuisine, Italian cuisine and Fast Food.  </a:t>
            </a:r>
            <a:endParaRPr lang="en-IN" dirty="0">
              <a:solidFill>
                <a:schemeClr val="bg1"/>
              </a:solidFill>
            </a:endParaRPr>
          </a:p>
          <a:p>
            <a:r>
              <a:rPr lang="en-US" b="1" dirty="0">
                <a:solidFill>
                  <a:schemeClr val="bg1"/>
                </a:solidFill>
              </a:rPr>
              <a:t>Cluster 3 (Green)</a:t>
            </a:r>
            <a:r>
              <a:rPr lang="en-US" dirty="0">
                <a:solidFill>
                  <a:schemeClr val="bg1"/>
                </a:solidFill>
              </a:rPr>
              <a:t> are the places known for the Mexican, Mediterranean, Continental, Japanese food.</a:t>
            </a:r>
            <a:r>
              <a:rPr lang="en-US" dirty="0"/>
              <a:t> </a:t>
            </a:r>
            <a:endParaRPr lang="en-US" dirty="0">
              <a:solidFill>
                <a:srgbClr val="EBEBEB"/>
              </a:solidFill>
            </a:endParaRPr>
          </a:p>
        </p:txBody>
      </p:sp>
    </p:spTree>
    <p:extLst>
      <p:ext uri="{BB962C8B-B14F-4D97-AF65-F5344CB8AC3E}">
        <p14:creationId xmlns:p14="http://schemas.microsoft.com/office/powerpoint/2010/main" val="1151609034"/>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8B00E3-86CE-4485-B7AD-E36B8D511631}"/>
              </a:ext>
            </a:extLst>
          </p:cNvPr>
          <p:cNvSpPr>
            <a:spLocks noGrp="1"/>
          </p:cNvSpPr>
          <p:nvPr>
            <p:ph type="title"/>
          </p:nvPr>
        </p:nvSpPr>
        <p:spPr>
          <a:xfrm>
            <a:off x="648931" y="629266"/>
            <a:ext cx="4166510" cy="1622321"/>
          </a:xfrm>
        </p:spPr>
        <p:txBody>
          <a:bodyPr>
            <a:normAutofit fontScale="90000"/>
          </a:bodyPr>
          <a:lstStyle/>
          <a:p>
            <a:pPr>
              <a:lnSpc>
                <a:spcPct val="90000"/>
              </a:lnSpc>
            </a:pPr>
            <a:r>
              <a:rPr lang="en-IN" sz="3600" dirty="0">
                <a:solidFill>
                  <a:srgbClr val="EBEBEB"/>
                </a:solidFill>
              </a:rPr>
              <a:t>K-Means Clustering based on Restaurant Types.</a:t>
            </a:r>
          </a:p>
        </p:txBody>
      </p:sp>
      <p:sp>
        <p:nvSpPr>
          <p:cNvPr id="13"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15" name="Freeform: Shape 14">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17" name="Rectangle 16">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 name="Content Placeholder 7">
            <a:extLst>
              <a:ext uri="{FF2B5EF4-FFF2-40B4-BE49-F238E27FC236}">
                <a16:creationId xmlns:a16="http://schemas.microsoft.com/office/drawing/2014/main" id="{7B9F132F-E488-40F4-AB2B-82806115AEF3}"/>
              </a:ext>
            </a:extLst>
          </p:cNvPr>
          <p:cNvSpPr>
            <a:spLocks noGrp="1"/>
          </p:cNvSpPr>
          <p:nvPr>
            <p:ph idx="1"/>
          </p:nvPr>
        </p:nvSpPr>
        <p:spPr>
          <a:xfrm>
            <a:off x="648931" y="2438400"/>
            <a:ext cx="4166509" cy="3785419"/>
          </a:xfrm>
        </p:spPr>
        <p:txBody>
          <a:bodyPr>
            <a:normAutofit fontScale="92500" lnSpcReduction="10000"/>
          </a:bodyPr>
          <a:lstStyle/>
          <a:p>
            <a:r>
              <a:rPr lang="en-US" b="1" dirty="0">
                <a:solidFill>
                  <a:schemeClr val="bg1"/>
                </a:solidFill>
              </a:rPr>
              <a:t>Cluster 1(Red)</a:t>
            </a:r>
            <a:r>
              <a:rPr lang="en-US" dirty="0">
                <a:solidFill>
                  <a:schemeClr val="bg1"/>
                </a:solidFill>
              </a:rPr>
              <a:t> are the places with more traditional eating offerings, bars, Quick Bites.  </a:t>
            </a:r>
            <a:endParaRPr lang="en-IN" dirty="0">
              <a:solidFill>
                <a:schemeClr val="bg1"/>
              </a:solidFill>
            </a:endParaRPr>
          </a:p>
          <a:p>
            <a:r>
              <a:rPr lang="en-US" b="1" dirty="0">
                <a:solidFill>
                  <a:schemeClr val="bg1"/>
                </a:solidFill>
              </a:rPr>
              <a:t>Cluster 2(Orange)</a:t>
            </a:r>
            <a:r>
              <a:rPr lang="en-US" dirty="0">
                <a:solidFill>
                  <a:schemeClr val="bg1"/>
                </a:solidFill>
              </a:rPr>
              <a:t> are the places known for the various sophisticated dining offerings, mainly Fine Dining restaurants and cafes.  </a:t>
            </a:r>
            <a:endParaRPr lang="en-IN" dirty="0">
              <a:solidFill>
                <a:schemeClr val="bg1"/>
              </a:solidFill>
            </a:endParaRPr>
          </a:p>
          <a:p>
            <a:r>
              <a:rPr lang="en-US" b="1" dirty="0">
                <a:solidFill>
                  <a:schemeClr val="bg1"/>
                </a:solidFill>
              </a:rPr>
              <a:t>Cluster 3(Green)</a:t>
            </a:r>
            <a:r>
              <a:rPr lang="en-US" dirty="0">
                <a:solidFill>
                  <a:schemeClr val="bg1"/>
                </a:solidFill>
              </a:rPr>
              <a:t> are the places known for their fast-paced eating habit, Quick Bites and the Nightlife.</a:t>
            </a:r>
          </a:p>
        </p:txBody>
      </p:sp>
      <p:pic>
        <p:nvPicPr>
          <p:cNvPr id="9" name="Picture 8">
            <a:extLst>
              <a:ext uri="{FF2B5EF4-FFF2-40B4-BE49-F238E27FC236}">
                <a16:creationId xmlns:a16="http://schemas.microsoft.com/office/drawing/2014/main" id="{CEFA8F63-385E-4F33-9169-88957A11AF82}"/>
              </a:ext>
            </a:extLst>
          </p:cNvPr>
          <p:cNvPicPr/>
          <p:nvPr/>
        </p:nvPicPr>
        <p:blipFill>
          <a:blip r:embed="rId2">
            <a:extLst>
              <a:ext uri="{28A0092B-C50C-407E-A947-70E740481C1C}">
                <a14:useLocalDpi xmlns:a14="http://schemas.microsoft.com/office/drawing/2010/main" val="0"/>
              </a:ext>
            </a:extLst>
          </a:blip>
          <a:stretch>
            <a:fillRect/>
          </a:stretch>
        </p:blipFill>
        <p:spPr>
          <a:xfrm>
            <a:off x="5686842" y="1854820"/>
            <a:ext cx="6371808" cy="3841130"/>
          </a:xfrm>
          <a:prstGeom prst="rect">
            <a:avLst/>
          </a:prstGeom>
        </p:spPr>
      </p:pic>
    </p:spTree>
    <p:extLst>
      <p:ext uri="{BB962C8B-B14F-4D97-AF65-F5344CB8AC3E}">
        <p14:creationId xmlns:p14="http://schemas.microsoft.com/office/powerpoint/2010/main" val="1943561146"/>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5DA95-08FF-472D-BA84-9F4404CD0A75}"/>
              </a:ext>
            </a:extLst>
          </p:cNvPr>
          <p:cNvSpPr>
            <a:spLocks noGrp="1"/>
          </p:cNvSpPr>
          <p:nvPr>
            <p:ph type="title"/>
          </p:nvPr>
        </p:nvSpPr>
        <p:spPr/>
        <p:txBody>
          <a:bodyPr/>
          <a:lstStyle/>
          <a:p>
            <a:r>
              <a:rPr lang="en-IN" dirty="0"/>
              <a:t>Conclusion and Future Directions</a:t>
            </a:r>
          </a:p>
        </p:txBody>
      </p:sp>
      <p:sp>
        <p:nvSpPr>
          <p:cNvPr id="3" name="Content Placeholder 2">
            <a:extLst>
              <a:ext uri="{FF2B5EF4-FFF2-40B4-BE49-F238E27FC236}">
                <a16:creationId xmlns:a16="http://schemas.microsoft.com/office/drawing/2014/main" id="{A61A6272-0FEA-4885-8428-78142C80E528}"/>
              </a:ext>
            </a:extLst>
          </p:cNvPr>
          <p:cNvSpPr>
            <a:spLocks noGrp="1"/>
          </p:cNvSpPr>
          <p:nvPr>
            <p:ph idx="1"/>
          </p:nvPr>
        </p:nvSpPr>
        <p:spPr/>
        <p:txBody>
          <a:bodyPr/>
          <a:lstStyle/>
          <a:p>
            <a:r>
              <a:rPr lang="en-IN" dirty="0"/>
              <a:t>Quick service restaurants are a mainstay of the Indian food service market, and are growing fast. Fine dining is gaining prominence too. Both multi-cuisine and single-cuisine establishments have show tremendous growth.</a:t>
            </a:r>
          </a:p>
          <a:p>
            <a:r>
              <a:rPr lang="en-US" dirty="0"/>
              <a:t>The model and the idea can be used in real life if I get the access to the ordering data of Zomato. Telling certainly about entire neighborhood which is large is not possible. But the taste of a locality can be found out by their ordering pattern and the type of restaurant it houses. </a:t>
            </a:r>
          </a:p>
          <a:p>
            <a:r>
              <a:rPr lang="en-US" dirty="0"/>
              <a:t>The data can also be used to ﬁnd out the popular food, type of people, residency area etc. to help new restaurants take better data driven decisions.</a:t>
            </a:r>
            <a:endParaRPr lang="en-IN"/>
          </a:p>
          <a:p>
            <a:endParaRPr lang="en-IN" dirty="0"/>
          </a:p>
        </p:txBody>
      </p:sp>
    </p:spTree>
    <p:extLst>
      <p:ext uri="{BB962C8B-B14F-4D97-AF65-F5344CB8AC3E}">
        <p14:creationId xmlns:p14="http://schemas.microsoft.com/office/powerpoint/2010/main" val="851645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6"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6FF58B3F-C329-4E98-AEC7-E0A9ABCD1629}"/>
              </a:ext>
            </a:extLst>
          </p:cNvPr>
          <p:cNvSpPr>
            <a:spLocks noGrp="1"/>
          </p:cNvSpPr>
          <p:nvPr>
            <p:ph type="title"/>
          </p:nvPr>
        </p:nvSpPr>
        <p:spPr>
          <a:xfrm>
            <a:off x="806195" y="804672"/>
            <a:ext cx="3521359" cy="5248656"/>
          </a:xfrm>
        </p:spPr>
        <p:txBody>
          <a:bodyPr anchor="ctr">
            <a:normAutofit/>
          </a:bodyPr>
          <a:lstStyle/>
          <a:p>
            <a:pPr algn="ctr"/>
            <a:r>
              <a:rPr lang="en-IN" dirty="0"/>
              <a:t>Why Jaipur Restaurants only?</a:t>
            </a:r>
            <a:endParaRPr lang="en-IN"/>
          </a:p>
        </p:txBody>
      </p:sp>
      <p:sp>
        <p:nvSpPr>
          <p:cNvPr id="3" name="Content Placeholder 2">
            <a:extLst>
              <a:ext uri="{FF2B5EF4-FFF2-40B4-BE49-F238E27FC236}">
                <a16:creationId xmlns:a16="http://schemas.microsoft.com/office/drawing/2014/main" id="{8877A43E-B01B-4420-9114-49DA22C2904B}"/>
              </a:ext>
            </a:extLst>
          </p:cNvPr>
          <p:cNvSpPr>
            <a:spLocks noGrp="1"/>
          </p:cNvSpPr>
          <p:nvPr>
            <p:ph idx="1"/>
          </p:nvPr>
        </p:nvSpPr>
        <p:spPr>
          <a:xfrm>
            <a:off x="4975861" y="804671"/>
            <a:ext cx="6399930" cy="5248657"/>
          </a:xfrm>
        </p:spPr>
        <p:txBody>
          <a:bodyPr anchor="ctr">
            <a:normAutofit/>
          </a:bodyPr>
          <a:lstStyle/>
          <a:p>
            <a:r>
              <a:rPr lang="en-US" dirty="0"/>
              <a:t>Well, for starters, I live in Jaipur and also the food culture of Jaipur is quite fascinating. One can find almost all the major players in the restaurant business in Jaipur apart from a few exceptions like Starbucks. </a:t>
            </a:r>
          </a:p>
          <a:p>
            <a:r>
              <a:rPr lang="en-US" dirty="0"/>
              <a:t>Currently the approximate count of restaurants in Jaipur stands at around 4500, with an industry that hasn’t saturated yet, this number increases day by day. The aim of this project is to analyze the demography and food culture of a locality in Jaipur. </a:t>
            </a:r>
          </a:p>
          <a:p>
            <a:r>
              <a:rPr lang="en-US" dirty="0"/>
              <a:t>It might help new restaurants decide their theme, menus, cuisines, cost and other features to serve better in its locality.</a:t>
            </a:r>
            <a:endParaRPr lang="en-IN" dirty="0"/>
          </a:p>
        </p:txBody>
      </p:sp>
    </p:spTree>
    <p:extLst>
      <p:ext uri="{BB962C8B-B14F-4D97-AF65-F5344CB8AC3E}">
        <p14:creationId xmlns:p14="http://schemas.microsoft.com/office/powerpoint/2010/main" val="429666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23E8915-D2AA-4327-A45A-972C3CA957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8302FC3C-9804-4950-B721-5FD704BA60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88952" cy="6858000"/>
          </a:xfrm>
          <a:prstGeom prst="rect">
            <a:avLst/>
          </a:prstGeom>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6B9695BD-ECF6-49CA-8877-8C493193C6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5" y="1828800"/>
            <a:ext cx="0" cy="3200400"/>
          </a:xfrm>
          <a:prstGeom prst="line">
            <a:avLst/>
          </a:prstGeom>
          <a:ln w="1905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3BC6EBB2-9BDC-4075-BA6B-43A9FBF9C8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b="23320"/>
          <a:stretch/>
        </p:blipFill>
        <p:spPr>
          <a:xfrm>
            <a:off x="8605878" y="6228080"/>
            <a:ext cx="993734" cy="762000"/>
          </a:xfrm>
          <a:prstGeom prst="rect">
            <a:avLst/>
          </a:prstGeom>
        </p:spPr>
      </p:pic>
      <p:sp>
        <p:nvSpPr>
          <p:cNvPr id="16" name="Freeform 5">
            <a:extLst>
              <a:ext uri="{FF2B5EF4-FFF2-40B4-BE49-F238E27FC236}">
                <a16:creationId xmlns:a16="http://schemas.microsoft.com/office/drawing/2014/main" id="{F3798573-F27B-47EB-8EA4-7EE34954C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588" y="0"/>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8309B6E7-3920-4E69-9DFF-7DC76C99538D}"/>
              </a:ext>
            </a:extLst>
          </p:cNvPr>
          <p:cNvSpPr>
            <a:spLocks noGrp="1"/>
          </p:cNvSpPr>
          <p:nvPr>
            <p:ph type="title"/>
          </p:nvPr>
        </p:nvSpPr>
        <p:spPr>
          <a:xfrm>
            <a:off x="806195" y="804672"/>
            <a:ext cx="3521359" cy="5248656"/>
          </a:xfrm>
        </p:spPr>
        <p:txBody>
          <a:bodyPr anchor="ctr">
            <a:normAutofit/>
          </a:bodyPr>
          <a:lstStyle/>
          <a:p>
            <a:pPr algn="ctr"/>
            <a:r>
              <a:rPr lang="en-IN" dirty="0"/>
              <a:t>Data Acquisition and Cleaning</a:t>
            </a:r>
            <a:endParaRPr lang="en-IN"/>
          </a:p>
        </p:txBody>
      </p:sp>
      <p:sp>
        <p:nvSpPr>
          <p:cNvPr id="3" name="Content Placeholder 2">
            <a:extLst>
              <a:ext uri="{FF2B5EF4-FFF2-40B4-BE49-F238E27FC236}">
                <a16:creationId xmlns:a16="http://schemas.microsoft.com/office/drawing/2014/main" id="{13099711-B6FF-4426-A779-7C056D67D0FE}"/>
              </a:ext>
            </a:extLst>
          </p:cNvPr>
          <p:cNvSpPr>
            <a:spLocks noGrp="1"/>
          </p:cNvSpPr>
          <p:nvPr>
            <p:ph idx="1"/>
          </p:nvPr>
        </p:nvSpPr>
        <p:spPr>
          <a:xfrm>
            <a:off x="4975861" y="804671"/>
            <a:ext cx="6399930" cy="5248657"/>
          </a:xfrm>
        </p:spPr>
        <p:txBody>
          <a:bodyPr anchor="ctr">
            <a:normAutofit/>
          </a:bodyPr>
          <a:lstStyle/>
          <a:p>
            <a:r>
              <a:rPr lang="en-US" dirty="0"/>
              <a:t>The data used for this project has been extracted from two sources:</a:t>
            </a:r>
            <a:endParaRPr lang="en-IN" dirty="0"/>
          </a:p>
          <a:p>
            <a:pPr lvl="1"/>
            <a:r>
              <a:rPr lang="en-US" dirty="0"/>
              <a:t>The Restaurants in a locality were scraped from Zomato Website.</a:t>
            </a:r>
            <a:endParaRPr lang="en-IN" dirty="0"/>
          </a:p>
          <a:p>
            <a:pPr lvl="1"/>
            <a:r>
              <a:rPr lang="en-US" dirty="0"/>
              <a:t>Exploring trending venues in a locality, particularly restaurants, art or entertainment venues like a Cinema or Museum, using the Foursquare API.</a:t>
            </a:r>
          </a:p>
          <a:p>
            <a:r>
              <a:rPr lang="en-US" dirty="0"/>
              <a:t>In total, 4,700 rows and 8 features were extracted in the raw dataset.</a:t>
            </a:r>
          </a:p>
          <a:p>
            <a:r>
              <a:rPr lang="en-US" dirty="0"/>
              <a:t>Records with no geographical coordinates were dropped.</a:t>
            </a:r>
          </a:p>
          <a:p>
            <a:r>
              <a:rPr lang="en-US" dirty="0"/>
              <a:t>The Categories and Cuisines were converted into a more readable format.</a:t>
            </a:r>
          </a:p>
        </p:txBody>
      </p:sp>
    </p:spTree>
    <p:extLst>
      <p:ext uri="{BB962C8B-B14F-4D97-AF65-F5344CB8AC3E}">
        <p14:creationId xmlns:p14="http://schemas.microsoft.com/office/powerpoint/2010/main" val="4099862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4DDC893-E5EF-4CDE-B040-BA5B53AADD7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85F1A06D-D369-4974-8208-56120C5E7A9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DAD27A50-88D7-4E2A-8488-F2879768A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A47C6ACD-2325-48C6-B9F3-C21563A05E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1081DF83-4F35-4560-87E6-0DE8AAAC33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7C704F0F-1CD8-4DC1-AEE9-225958232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37C4392-63CD-4BB7-B4AB-BBE9DC95B38A}"/>
              </a:ext>
            </a:extLst>
          </p:cNvPr>
          <p:cNvSpPr>
            <a:spLocks noGrp="1"/>
          </p:cNvSpPr>
          <p:nvPr>
            <p:ph type="title"/>
          </p:nvPr>
        </p:nvSpPr>
        <p:spPr>
          <a:xfrm>
            <a:off x="635458" y="4542502"/>
            <a:ext cx="9181185" cy="1189985"/>
          </a:xfrm>
        </p:spPr>
        <p:txBody>
          <a:bodyPr vert="horz" lIns="91440" tIns="45720" rIns="91440" bIns="45720" rtlCol="0" anchor="b">
            <a:normAutofit/>
          </a:bodyPr>
          <a:lstStyle/>
          <a:p>
            <a:pPr>
              <a:lnSpc>
                <a:spcPct val="90000"/>
              </a:lnSpc>
            </a:pPr>
            <a:r>
              <a:rPr lang="en-US"/>
              <a:t>Number of Food chains in Jaipur</a:t>
            </a:r>
          </a:p>
        </p:txBody>
      </p:sp>
      <p:pic>
        <p:nvPicPr>
          <p:cNvPr id="5" name="Picture 4">
            <a:extLst>
              <a:ext uri="{FF2B5EF4-FFF2-40B4-BE49-F238E27FC236}">
                <a16:creationId xmlns:a16="http://schemas.microsoft.com/office/drawing/2014/main" id="{B3A7F37B-7C5A-4137-ADAA-AD11282F9A8C}"/>
              </a:ext>
            </a:extLst>
          </p:cNvPr>
          <p:cNvPicPr/>
          <p:nvPr/>
        </p:nvPicPr>
        <p:blipFill rotWithShape="1">
          <a:blip r:embed="rId7">
            <a:extLst>
              <a:ext uri="{28A0092B-C50C-407E-A947-70E740481C1C}">
                <a14:useLocalDpi xmlns:a14="http://schemas.microsoft.com/office/drawing/2010/main" val="0"/>
              </a:ext>
            </a:extLst>
          </a:blip>
          <a:srcRect l="2966" r="3300" b="-2"/>
          <a:stretch/>
        </p:blipFill>
        <p:spPr>
          <a:xfrm>
            <a:off x="635458" y="640080"/>
            <a:ext cx="4517593" cy="3602736"/>
          </a:xfrm>
          <a:prstGeom prst="rect">
            <a:avLst/>
          </a:prstGeom>
          <a:effectLst>
            <a:outerShdw blurRad="50800" dist="38100" dir="5400000" algn="t" rotWithShape="0">
              <a:prstClr val="black">
                <a:alpha val="43000"/>
              </a:prstClr>
            </a:outerShdw>
          </a:effectLst>
        </p:spPr>
      </p:pic>
      <p:pic>
        <p:nvPicPr>
          <p:cNvPr id="4" name="Content Placeholder 3">
            <a:extLst>
              <a:ext uri="{FF2B5EF4-FFF2-40B4-BE49-F238E27FC236}">
                <a16:creationId xmlns:a16="http://schemas.microsoft.com/office/drawing/2014/main" id="{FA248DC6-4F9A-45D1-8377-4A1399F293EF}"/>
              </a:ext>
            </a:extLst>
          </p:cNvPr>
          <p:cNvPicPr>
            <a:picLocks noGrp="1"/>
          </p:cNvPicPr>
          <p:nvPr>
            <p:ph idx="1"/>
          </p:nvPr>
        </p:nvPicPr>
        <p:blipFill rotWithShape="1">
          <a:blip r:embed="rId8">
            <a:extLst>
              <a:ext uri="{28A0092B-C50C-407E-A947-70E740481C1C}">
                <a14:useLocalDpi xmlns:a14="http://schemas.microsoft.com/office/drawing/2010/main" val="0"/>
              </a:ext>
            </a:extLst>
          </a:blip>
          <a:srcRect l="4074" r="3" b="3"/>
          <a:stretch/>
        </p:blipFill>
        <p:spPr>
          <a:xfrm>
            <a:off x="5299050" y="640080"/>
            <a:ext cx="4517593" cy="3602736"/>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3374735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B5AC81-F180-4ADA-8BD7-D2C0E03294C3}"/>
              </a:ext>
            </a:extLst>
          </p:cNvPr>
          <p:cNvSpPr>
            <a:spLocks noGrp="1"/>
          </p:cNvSpPr>
          <p:nvPr>
            <p:ph type="title"/>
          </p:nvPr>
        </p:nvSpPr>
        <p:spPr>
          <a:xfrm>
            <a:off x="8191925" y="1325880"/>
            <a:ext cx="3352375" cy="3066507"/>
          </a:xfrm>
        </p:spPr>
        <p:txBody>
          <a:bodyPr vert="horz" lIns="91440" tIns="45720" rIns="91440" bIns="45720" rtlCol="0" anchor="b">
            <a:normAutofit/>
          </a:bodyPr>
          <a:lstStyle/>
          <a:p>
            <a:pPr>
              <a:lnSpc>
                <a:spcPct val="90000"/>
              </a:lnSpc>
            </a:pPr>
            <a:r>
              <a:rPr lang="en-US" b="0" i="0" kern="1200">
                <a:solidFill>
                  <a:srgbClr val="EBEBEB"/>
                </a:solidFill>
                <a:latin typeface="+mj-lt"/>
                <a:ea typeface="+mj-ea"/>
                <a:cs typeface="+mj-cs"/>
              </a:rPr>
              <a:t>Number of Restaurants in each locality</a:t>
            </a:r>
          </a:p>
        </p:txBody>
      </p:sp>
      <p:sp>
        <p:nvSpPr>
          <p:cNvPr id="23"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Content Placeholder 3">
            <a:extLst>
              <a:ext uri="{FF2B5EF4-FFF2-40B4-BE49-F238E27FC236}">
                <a16:creationId xmlns:a16="http://schemas.microsoft.com/office/drawing/2014/main" id="{C7DC4F95-DBC9-41B3-9DE6-7116EC97BA76}"/>
              </a:ext>
            </a:extLst>
          </p:cNvPr>
          <p:cNvPicPr>
            <a:picLocks noGrp="1"/>
          </p:cNvPicPr>
          <p:nvPr>
            <p:ph idx="1"/>
          </p:nvPr>
        </p:nvPicPr>
        <p:blipFill>
          <a:blip r:embed="rId6">
            <a:extLst>
              <a:ext uri="{28A0092B-C50C-407E-A947-70E740481C1C}">
                <a14:useLocalDpi xmlns:a14="http://schemas.microsoft.com/office/drawing/2010/main" val="0"/>
              </a:ext>
            </a:extLst>
          </a:blip>
          <a:stretch>
            <a:fillRect/>
          </a:stretch>
        </p:blipFill>
        <p:spPr>
          <a:xfrm>
            <a:off x="643854" y="1343772"/>
            <a:ext cx="6270662" cy="4169990"/>
          </a:xfrm>
          <a:prstGeom prst="rect">
            <a:avLst/>
          </a:prstGeom>
          <a:effectLst/>
        </p:spPr>
      </p:pic>
    </p:spTree>
    <p:extLst>
      <p:ext uri="{BB962C8B-B14F-4D97-AF65-F5344CB8AC3E}">
        <p14:creationId xmlns:p14="http://schemas.microsoft.com/office/powerpoint/2010/main" val="2336935354"/>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02678-EB7E-437B-A04D-189022F8701D}"/>
              </a:ext>
            </a:extLst>
          </p:cNvPr>
          <p:cNvSpPr>
            <a:spLocks noGrp="1"/>
          </p:cNvSpPr>
          <p:nvPr>
            <p:ph type="title"/>
          </p:nvPr>
        </p:nvSpPr>
        <p:spPr>
          <a:xfrm>
            <a:off x="8191925" y="1325880"/>
            <a:ext cx="3352375" cy="3066507"/>
          </a:xfrm>
        </p:spPr>
        <p:txBody>
          <a:bodyPr vert="horz" lIns="91440" tIns="45720" rIns="91440" bIns="45720" rtlCol="0" anchor="b">
            <a:normAutofit/>
          </a:bodyPr>
          <a:lstStyle/>
          <a:p>
            <a:pPr>
              <a:lnSpc>
                <a:spcPct val="90000"/>
              </a:lnSpc>
            </a:pPr>
            <a:r>
              <a:rPr lang="en-US" sz="4600" b="0" i="0" kern="1200" dirty="0">
                <a:solidFill>
                  <a:srgbClr val="EBEBEB"/>
                </a:solidFill>
                <a:latin typeface="+mj-lt"/>
                <a:ea typeface="+mj-ea"/>
                <a:cs typeface="+mj-cs"/>
              </a:rPr>
              <a:t>Central Jaipur is densely populated</a:t>
            </a:r>
          </a:p>
        </p:txBody>
      </p:sp>
      <p:sp>
        <p:nvSpPr>
          <p:cNvPr id="23"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Content Placeholder 3">
            <a:extLst>
              <a:ext uri="{FF2B5EF4-FFF2-40B4-BE49-F238E27FC236}">
                <a16:creationId xmlns:a16="http://schemas.microsoft.com/office/drawing/2014/main" id="{595B7780-31B4-47FE-A061-D6849F8A825A}"/>
              </a:ext>
            </a:extLst>
          </p:cNvPr>
          <p:cNvPicPr>
            <a:picLocks noGrp="1"/>
          </p:cNvPicPr>
          <p:nvPr>
            <p:ph idx="1"/>
          </p:nvPr>
        </p:nvPicPr>
        <p:blipFill>
          <a:blip r:embed="rId6">
            <a:extLst>
              <a:ext uri="{28A0092B-C50C-407E-A947-70E740481C1C}">
                <a14:useLocalDpi xmlns:a14="http://schemas.microsoft.com/office/drawing/2010/main" val="0"/>
              </a:ext>
            </a:extLst>
          </a:blip>
          <a:stretch>
            <a:fillRect/>
          </a:stretch>
        </p:blipFill>
        <p:spPr>
          <a:xfrm>
            <a:off x="643854" y="1563246"/>
            <a:ext cx="6270662" cy="3731043"/>
          </a:xfrm>
          <a:prstGeom prst="rect">
            <a:avLst/>
          </a:prstGeom>
          <a:effectLst/>
        </p:spPr>
      </p:pic>
    </p:spTree>
    <p:extLst>
      <p:ext uri="{BB962C8B-B14F-4D97-AF65-F5344CB8AC3E}">
        <p14:creationId xmlns:p14="http://schemas.microsoft.com/office/powerpoint/2010/main" val="4090982384"/>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91AC5C-AF43-4165-934C-5A6249E18D67}"/>
              </a:ext>
            </a:extLst>
          </p:cNvPr>
          <p:cNvSpPr>
            <a:spLocks noGrp="1"/>
          </p:cNvSpPr>
          <p:nvPr>
            <p:ph type="title"/>
          </p:nvPr>
        </p:nvSpPr>
        <p:spPr>
          <a:xfrm>
            <a:off x="8191925" y="1325880"/>
            <a:ext cx="3352375" cy="3066507"/>
          </a:xfrm>
        </p:spPr>
        <p:txBody>
          <a:bodyPr vert="horz" lIns="91440" tIns="45720" rIns="91440" bIns="45720" rtlCol="0" anchor="b">
            <a:normAutofit/>
          </a:bodyPr>
          <a:lstStyle/>
          <a:p>
            <a:pPr>
              <a:lnSpc>
                <a:spcPct val="90000"/>
              </a:lnSpc>
            </a:pPr>
            <a:r>
              <a:rPr lang="en-US" sz="3400" b="0" i="0" kern="1200" dirty="0">
                <a:solidFill>
                  <a:srgbClr val="EBEBEB"/>
                </a:solidFill>
                <a:latin typeface="+mj-lt"/>
                <a:ea typeface="+mj-ea"/>
                <a:cs typeface="+mj-cs"/>
              </a:rPr>
              <a:t>Top rated restaurants are also clustered around central Jaipur</a:t>
            </a:r>
          </a:p>
        </p:txBody>
      </p:sp>
      <p:sp>
        <p:nvSpPr>
          <p:cNvPr id="23"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Content Placeholder 3">
            <a:extLst>
              <a:ext uri="{FF2B5EF4-FFF2-40B4-BE49-F238E27FC236}">
                <a16:creationId xmlns:a16="http://schemas.microsoft.com/office/drawing/2014/main" id="{B2B3FBE6-63B6-4F44-B8BA-85036D1D3469}"/>
              </a:ext>
            </a:extLst>
          </p:cNvPr>
          <p:cNvPicPr>
            <a:picLocks noGrp="1"/>
          </p:cNvPicPr>
          <p:nvPr>
            <p:ph idx="1"/>
          </p:nvPr>
        </p:nvPicPr>
        <p:blipFill>
          <a:blip r:embed="rId6">
            <a:extLst>
              <a:ext uri="{28A0092B-C50C-407E-A947-70E740481C1C}">
                <a14:useLocalDpi xmlns:a14="http://schemas.microsoft.com/office/drawing/2010/main" val="0"/>
              </a:ext>
            </a:extLst>
          </a:blip>
          <a:stretch>
            <a:fillRect/>
          </a:stretch>
        </p:blipFill>
        <p:spPr>
          <a:xfrm>
            <a:off x="643854" y="1555407"/>
            <a:ext cx="6270662" cy="3746720"/>
          </a:xfrm>
          <a:prstGeom prst="rect">
            <a:avLst/>
          </a:prstGeom>
          <a:effectLst/>
        </p:spPr>
      </p:pic>
    </p:spTree>
    <p:extLst>
      <p:ext uri="{BB962C8B-B14F-4D97-AF65-F5344CB8AC3E}">
        <p14:creationId xmlns:p14="http://schemas.microsoft.com/office/powerpoint/2010/main" val="2015665540"/>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12E3267-7ABE-412B-8580-47EC0D1F61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20B62C5A-2250-4380-AB23-DB87446CCED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D42CF425-7213-4F89-B0FF-4C2BDDD9C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D35DA97D-88F8-4249-B650-4FC9FD50A38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43F38673-6E30-4BAE-AC67-0B283EBF42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202A25CB-1ED1-4C87-AB49-8D3BC684D1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7F44FBA-48EF-4DAD-9333-182E514929AB}"/>
              </a:ext>
            </a:extLst>
          </p:cNvPr>
          <p:cNvSpPr>
            <a:spLocks noGrp="1"/>
          </p:cNvSpPr>
          <p:nvPr>
            <p:ph type="title"/>
          </p:nvPr>
        </p:nvSpPr>
        <p:spPr>
          <a:xfrm>
            <a:off x="8210623" y="1447800"/>
            <a:ext cx="3333676" cy="3096987"/>
          </a:xfrm>
        </p:spPr>
        <p:txBody>
          <a:bodyPr vert="horz" lIns="91440" tIns="45720" rIns="91440" bIns="45720" rtlCol="0" anchor="b">
            <a:normAutofit/>
          </a:bodyPr>
          <a:lstStyle/>
          <a:p>
            <a:pPr>
              <a:lnSpc>
                <a:spcPct val="90000"/>
              </a:lnSpc>
            </a:pPr>
            <a:r>
              <a:rPr lang="en-US" dirty="0"/>
              <a:t>Average cost of food in each Locality.</a:t>
            </a:r>
          </a:p>
        </p:txBody>
      </p:sp>
      <p:sp>
        <p:nvSpPr>
          <p:cNvPr id="22" name="Freeform: Shape 21">
            <a:extLst>
              <a:ext uri="{FF2B5EF4-FFF2-40B4-BE49-F238E27FC236}">
                <a16:creationId xmlns:a16="http://schemas.microsoft.com/office/drawing/2014/main" id="{3484F10F-334C-431A-8E30-B66B496C5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400000" flipH="1">
            <a:off x="475977" y="-475977"/>
            <a:ext cx="6858000" cy="7809953"/>
          </a:xfrm>
          <a:custGeom>
            <a:avLst/>
            <a:gdLst>
              <a:gd name="connsiteX0" fmla="*/ 6858000 w 6858000"/>
              <a:gd name="connsiteY0" fmla="*/ 1344715 h 7809953"/>
              <a:gd name="connsiteX1" fmla="*/ 6858000 w 6858000"/>
              <a:gd name="connsiteY1" fmla="*/ 1177 h 7809953"/>
              <a:gd name="connsiteX2" fmla="*/ 6702323 w 6858000"/>
              <a:gd name="connsiteY2" fmla="*/ 26222 h 7809953"/>
              <a:gd name="connsiteX3" fmla="*/ 6547332 w 6858000"/>
              <a:gd name="connsiteY3" fmla="*/ 50091 h 7809953"/>
              <a:gd name="connsiteX4" fmla="*/ 6391656 w 6858000"/>
              <a:gd name="connsiteY4" fmla="*/ 73455 h 7809953"/>
              <a:gd name="connsiteX5" fmla="*/ 6235293 w 6858000"/>
              <a:gd name="connsiteY5" fmla="*/ 93458 h 7809953"/>
              <a:gd name="connsiteX6" fmla="*/ 6079617 w 6858000"/>
              <a:gd name="connsiteY6" fmla="*/ 113629 h 7809953"/>
              <a:gd name="connsiteX7" fmla="*/ 5923254 w 6858000"/>
              <a:gd name="connsiteY7" fmla="*/ 132455 h 7809953"/>
              <a:gd name="connsiteX8" fmla="*/ 5768949 w 6858000"/>
              <a:gd name="connsiteY8" fmla="*/ 148591 h 7809953"/>
              <a:gd name="connsiteX9" fmla="*/ 5612587 w 6858000"/>
              <a:gd name="connsiteY9" fmla="*/ 163887 h 7809953"/>
              <a:gd name="connsiteX10" fmla="*/ 5456910 w 6858000"/>
              <a:gd name="connsiteY10" fmla="*/ 177839 h 7809953"/>
              <a:gd name="connsiteX11" fmla="*/ 5303977 w 6858000"/>
              <a:gd name="connsiteY11" fmla="*/ 189941 h 7809953"/>
              <a:gd name="connsiteX12" fmla="*/ 5148986 w 6858000"/>
              <a:gd name="connsiteY12" fmla="*/ 202044 h 7809953"/>
              <a:gd name="connsiteX13" fmla="*/ 4996053 w 6858000"/>
              <a:gd name="connsiteY13" fmla="*/ 212129 h 7809953"/>
              <a:gd name="connsiteX14" fmla="*/ 4843119 w 6858000"/>
              <a:gd name="connsiteY14" fmla="*/ 220029 h 7809953"/>
              <a:gd name="connsiteX15" fmla="*/ 4690872 w 6858000"/>
              <a:gd name="connsiteY15" fmla="*/ 228266 h 7809953"/>
              <a:gd name="connsiteX16" fmla="*/ 4539996 w 6858000"/>
              <a:gd name="connsiteY16" fmla="*/ 235157 h 7809953"/>
              <a:gd name="connsiteX17" fmla="*/ 4390491 w 6858000"/>
              <a:gd name="connsiteY17" fmla="*/ 240032 h 7809953"/>
              <a:gd name="connsiteX18" fmla="*/ 4240987 w 6858000"/>
              <a:gd name="connsiteY18" fmla="*/ 244234 h 7809953"/>
              <a:gd name="connsiteX19" fmla="*/ 4092855 w 6858000"/>
              <a:gd name="connsiteY19" fmla="*/ 248268 h 7809953"/>
              <a:gd name="connsiteX20" fmla="*/ 3946779 w 6858000"/>
              <a:gd name="connsiteY20" fmla="*/ 250117 h 7809953"/>
              <a:gd name="connsiteX21" fmla="*/ 3800704 w 6858000"/>
              <a:gd name="connsiteY21" fmla="*/ 252134 h 7809953"/>
              <a:gd name="connsiteX22" fmla="*/ 3656685 w 6858000"/>
              <a:gd name="connsiteY22" fmla="*/ 253143 h 7809953"/>
              <a:gd name="connsiteX23" fmla="*/ 3514039 w 6858000"/>
              <a:gd name="connsiteY23" fmla="*/ 252134 h 7809953"/>
              <a:gd name="connsiteX24" fmla="*/ 3372765 w 6858000"/>
              <a:gd name="connsiteY24" fmla="*/ 252134 h 7809953"/>
              <a:gd name="connsiteX25" fmla="*/ 3232861 w 6858000"/>
              <a:gd name="connsiteY25" fmla="*/ 250117 h 7809953"/>
              <a:gd name="connsiteX26" fmla="*/ 3095701 w 6858000"/>
              <a:gd name="connsiteY26" fmla="*/ 247092 h 7809953"/>
              <a:gd name="connsiteX27" fmla="*/ 2959913 w 6858000"/>
              <a:gd name="connsiteY27" fmla="*/ 244234 h 7809953"/>
              <a:gd name="connsiteX28" fmla="*/ 2826868 w 6858000"/>
              <a:gd name="connsiteY28" fmla="*/ 241040 h 7809953"/>
              <a:gd name="connsiteX29" fmla="*/ 2694508 w 6858000"/>
              <a:gd name="connsiteY29" fmla="*/ 236166 h 7809953"/>
              <a:gd name="connsiteX30" fmla="*/ 2564207 w 6858000"/>
              <a:gd name="connsiteY30" fmla="*/ 230955 h 7809953"/>
              <a:gd name="connsiteX31" fmla="*/ 2436648 w 6858000"/>
              <a:gd name="connsiteY31" fmla="*/ 226249 h 7809953"/>
              <a:gd name="connsiteX32" fmla="*/ 2187702 w 6858000"/>
              <a:gd name="connsiteY32" fmla="*/ 212969 h 7809953"/>
              <a:gd name="connsiteX33" fmla="*/ 1949044 w 6858000"/>
              <a:gd name="connsiteY33" fmla="*/ 198850 h 7809953"/>
              <a:gd name="connsiteX34" fmla="*/ 1719987 w 6858000"/>
              <a:gd name="connsiteY34" fmla="*/ 184058 h 7809953"/>
              <a:gd name="connsiteX35" fmla="*/ 1503274 w 6858000"/>
              <a:gd name="connsiteY35" fmla="*/ 167753 h 7809953"/>
              <a:gd name="connsiteX36" fmla="*/ 1296162 w 6858000"/>
              <a:gd name="connsiteY36" fmla="*/ 150776 h 7809953"/>
              <a:gd name="connsiteX37" fmla="*/ 1104138 w 6858000"/>
              <a:gd name="connsiteY37" fmla="*/ 132455 h 7809953"/>
              <a:gd name="connsiteX38" fmla="*/ 923773 w 6858000"/>
              <a:gd name="connsiteY38" fmla="*/ 114469 h 7809953"/>
              <a:gd name="connsiteX39" fmla="*/ 757809 w 6858000"/>
              <a:gd name="connsiteY39" fmla="*/ 96484 h 7809953"/>
              <a:gd name="connsiteX40" fmla="*/ 605562 w 6858000"/>
              <a:gd name="connsiteY40" fmla="*/ 79507 h 7809953"/>
              <a:gd name="connsiteX41" fmla="*/ 470459 w 6858000"/>
              <a:gd name="connsiteY41" fmla="*/ 63370 h 7809953"/>
              <a:gd name="connsiteX42" fmla="*/ 348387 w 6858000"/>
              <a:gd name="connsiteY42" fmla="*/ 48074 h 7809953"/>
              <a:gd name="connsiteX43" fmla="*/ 245517 w 6858000"/>
              <a:gd name="connsiteY43" fmla="*/ 35299 h 7809953"/>
              <a:gd name="connsiteX44" fmla="*/ 159106 w 6858000"/>
              <a:gd name="connsiteY44" fmla="*/ 23197 h 7809953"/>
              <a:gd name="connsiteX45" fmla="*/ 40462 w 6858000"/>
              <a:gd name="connsiteY45" fmla="*/ 5883 h 7809953"/>
              <a:gd name="connsiteX46" fmla="*/ 0 w 6858000"/>
              <a:gd name="connsiteY46" fmla="*/ 0 h 7809953"/>
              <a:gd name="connsiteX47" fmla="*/ 0 w 6858000"/>
              <a:gd name="connsiteY47" fmla="*/ 652830 h 7809953"/>
              <a:gd name="connsiteX48" fmla="*/ 0 w 6858000"/>
              <a:gd name="connsiteY48" fmla="*/ 652830 h 7809953"/>
              <a:gd name="connsiteX49" fmla="*/ 0 w 6858000"/>
              <a:gd name="connsiteY49" fmla="*/ 7809953 h 7809953"/>
              <a:gd name="connsiteX50" fmla="*/ 6857999 w 6858000"/>
              <a:gd name="connsiteY50" fmla="*/ 7809953 h 7809953"/>
              <a:gd name="connsiteX51" fmla="*/ 6857999 w 6858000"/>
              <a:gd name="connsiteY51" fmla="*/ 1344715 h 7809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0" h="7809953">
                <a:moveTo>
                  <a:pt x="6858000" y="1344715"/>
                </a:moveTo>
                <a:lnTo>
                  <a:pt x="6858000" y="1177"/>
                </a:lnTo>
                <a:lnTo>
                  <a:pt x="6702323" y="26222"/>
                </a:lnTo>
                <a:lnTo>
                  <a:pt x="6547332" y="50091"/>
                </a:lnTo>
                <a:lnTo>
                  <a:pt x="6391656" y="73455"/>
                </a:lnTo>
                <a:lnTo>
                  <a:pt x="6235293" y="93458"/>
                </a:lnTo>
                <a:lnTo>
                  <a:pt x="6079617" y="113629"/>
                </a:lnTo>
                <a:lnTo>
                  <a:pt x="5923254" y="132455"/>
                </a:lnTo>
                <a:lnTo>
                  <a:pt x="5768949" y="148591"/>
                </a:lnTo>
                <a:lnTo>
                  <a:pt x="5612587" y="163887"/>
                </a:lnTo>
                <a:lnTo>
                  <a:pt x="5456910" y="177839"/>
                </a:lnTo>
                <a:lnTo>
                  <a:pt x="5303977" y="189941"/>
                </a:lnTo>
                <a:lnTo>
                  <a:pt x="5148986" y="202044"/>
                </a:lnTo>
                <a:lnTo>
                  <a:pt x="4996053" y="212129"/>
                </a:lnTo>
                <a:lnTo>
                  <a:pt x="4843119" y="220029"/>
                </a:lnTo>
                <a:lnTo>
                  <a:pt x="4690872" y="228266"/>
                </a:lnTo>
                <a:lnTo>
                  <a:pt x="4539996" y="235157"/>
                </a:lnTo>
                <a:lnTo>
                  <a:pt x="4390491" y="240032"/>
                </a:lnTo>
                <a:lnTo>
                  <a:pt x="4240987" y="244234"/>
                </a:lnTo>
                <a:lnTo>
                  <a:pt x="4092855" y="248268"/>
                </a:lnTo>
                <a:lnTo>
                  <a:pt x="3946779" y="250117"/>
                </a:lnTo>
                <a:lnTo>
                  <a:pt x="3800704" y="252134"/>
                </a:lnTo>
                <a:lnTo>
                  <a:pt x="3656685" y="253143"/>
                </a:lnTo>
                <a:lnTo>
                  <a:pt x="3514039" y="252134"/>
                </a:lnTo>
                <a:lnTo>
                  <a:pt x="3372765" y="252134"/>
                </a:lnTo>
                <a:lnTo>
                  <a:pt x="3232861" y="250117"/>
                </a:lnTo>
                <a:lnTo>
                  <a:pt x="3095701" y="247092"/>
                </a:lnTo>
                <a:lnTo>
                  <a:pt x="2959913" y="244234"/>
                </a:lnTo>
                <a:lnTo>
                  <a:pt x="2826868" y="241040"/>
                </a:lnTo>
                <a:lnTo>
                  <a:pt x="2694508" y="236166"/>
                </a:lnTo>
                <a:lnTo>
                  <a:pt x="2564207" y="230955"/>
                </a:lnTo>
                <a:lnTo>
                  <a:pt x="2436648" y="226249"/>
                </a:lnTo>
                <a:lnTo>
                  <a:pt x="2187702" y="212969"/>
                </a:lnTo>
                <a:lnTo>
                  <a:pt x="1949044" y="198850"/>
                </a:lnTo>
                <a:lnTo>
                  <a:pt x="1719987" y="184058"/>
                </a:lnTo>
                <a:lnTo>
                  <a:pt x="1503274" y="167753"/>
                </a:lnTo>
                <a:lnTo>
                  <a:pt x="1296162" y="150776"/>
                </a:lnTo>
                <a:lnTo>
                  <a:pt x="1104138" y="132455"/>
                </a:lnTo>
                <a:lnTo>
                  <a:pt x="923773" y="114469"/>
                </a:lnTo>
                <a:lnTo>
                  <a:pt x="757809" y="96484"/>
                </a:lnTo>
                <a:lnTo>
                  <a:pt x="605562" y="79507"/>
                </a:lnTo>
                <a:lnTo>
                  <a:pt x="470459" y="63370"/>
                </a:lnTo>
                <a:lnTo>
                  <a:pt x="348387" y="48074"/>
                </a:lnTo>
                <a:lnTo>
                  <a:pt x="245517" y="35299"/>
                </a:lnTo>
                <a:lnTo>
                  <a:pt x="159106" y="23197"/>
                </a:lnTo>
                <a:lnTo>
                  <a:pt x="40462" y="5883"/>
                </a:lnTo>
                <a:lnTo>
                  <a:pt x="0" y="0"/>
                </a:lnTo>
                <a:lnTo>
                  <a:pt x="0" y="652830"/>
                </a:lnTo>
                <a:lnTo>
                  <a:pt x="0" y="652830"/>
                </a:lnTo>
                <a:lnTo>
                  <a:pt x="0" y="7809953"/>
                </a:lnTo>
                <a:lnTo>
                  <a:pt x="6857999" y="7809953"/>
                </a:lnTo>
                <a:lnTo>
                  <a:pt x="6857999" y="1344715"/>
                </a:lnTo>
                <a:close/>
              </a:path>
            </a:pathLst>
          </a:custGeom>
          <a:solidFill>
            <a:srgbClr val="FFFFFF"/>
          </a:solidFill>
          <a:ln>
            <a:noFill/>
          </a:ln>
        </p:spPr>
      </p:sp>
      <p:pic>
        <p:nvPicPr>
          <p:cNvPr id="4" name="Content Placeholder 3">
            <a:extLst>
              <a:ext uri="{FF2B5EF4-FFF2-40B4-BE49-F238E27FC236}">
                <a16:creationId xmlns:a16="http://schemas.microsoft.com/office/drawing/2014/main" id="{7AB92E46-E3CF-4282-AB9A-09EFC8702385}"/>
              </a:ext>
            </a:extLst>
          </p:cNvPr>
          <p:cNvPicPr>
            <a:picLocks noGrp="1"/>
          </p:cNvPicPr>
          <p:nvPr>
            <p:ph idx="1"/>
          </p:nvPr>
        </p:nvPicPr>
        <p:blipFill>
          <a:blip r:embed="rId7">
            <a:extLst>
              <a:ext uri="{28A0092B-C50C-407E-A947-70E740481C1C}">
                <a14:useLocalDpi xmlns:a14="http://schemas.microsoft.com/office/drawing/2010/main" val="0"/>
              </a:ext>
            </a:extLst>
          </a:blip>
          <a:stretch>
            <a:fillRect/>
          </a:stretch>
        </p:blipFill>
        <p:spPr>
          <a:xfrm>
            <a:off x="2921862" y="647699"/>
            <a:ext cx="1714646" cy="2658666"/>
          </a:xfrm>
          <a:prstGeom prst="rect">
            <a:avLst/>
          </a:prstGeom>
          <a:effectLst/>
        </p:spPr>
      </p:pic>
      <p:sp>
        <p:nvSpPr>
          <p:cNvPr id="24" name="Freeform 31">
            <a:extLst>
              <a:ext uri="{FF2B5EF4-FFF2-40B4-BE49-F238E27FC236}">
                <a16:creationId xmlns:a16="http://schemas.microsoft.com/office/drawing/2014/main" id="{AEA0BB24-2B23-4B19-996F-58DA607EE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5" name="Picture 4">
            <a:extLst>
              <a:ext uri="{FF2B5EF4-FFF2-40B4-BE49-F238E27FC236}">
                <a16:creationId xmlns:a16="http://schemas.microsoft.com/office/drawing/2014/main" id="{679A3BBB-F88F-479E-9C51-E60D7875A938}"/>
              </a:ext>
            </a:extLst>
          </p:cNvPr>
          <p:cNvPicPr/>
          <p:nvPr/>
        </p:nvPicPr>
        <p:blipFill>
          <a:blip r:embed="rId8">
            <a:extLst>
              <a:ext uri="{28A0092B-C50C-407E-A947-70E740481C1C}">
                <a14:useLocalDpi xmlns:a14="http://schemas.microsoft.com/office/drawing/2010/main" val="0"/>
              </a:ext>
            </a:extLst>
          </a:blip>
          <a:stretch>
            <a:fillRect/>
          </a:stretch>
        </p:blipFill>
        <p:spPr>
          <a:xfrm>
            <a:off x="1309035" y="3529027"/>
            <a:ext cx="5455954" cy="3185190"/>
          </a:xfrm>
          <a:prstGeom prst="rect">
            <a:avLst/>
          </a:prstGeom>
          <a:effectLst/>
        </p:spPr>
      </p:pic>
    </p:spTree>
    <p:extLst>
      <p:ext uri="{BB962C8B-B14F-4D97-AF65-F5344CB8AC3E}">
        <p14:creationId xmlns:p14="http://schemas.microsoft.com/office/powerpoint/2010/main" val="4017597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5" name="Picture 54">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57" name="Picture 56">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59" name="Oval 58">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61" name="Picture 60">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63" name="Picture 62">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65" name="Rectangle 64">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7" name="Rectangle 66">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91AC5C-AF43-4165-934C-5A6249E18D67}"/>
              </a:ext>
            </a:extLst>
          </p:cNvPr>
          <p:cNvSpPr>
            <a:spLocks noGrp="1"/>
          </p:cNvSpPr>
          <p:nvPr>
            <p:ph type="title"/>
          </p:nvPr>
        </p:nvSpPr>
        <p:spPr>
          <a:xfrm>
            <a:off x="8191925" y="1325880"/>
            <a:ext cx="3352375" cy="3066507"/>
          </a:xfrm>
        </p:spPr>
        <p:txBody>
          <a:bodyPr vert="horz" lIns="91440" tIns="45720" rIns="91440" bIns="45720" rtlCol="0" anchor="b">
            <a:normAutofit/>
          </a:bodyPr>
          <a:lstStyle/>
          <a:p>
            <a:r>
              <a:rPr lang="en-US" sz="5400" b="0" i="0" kern="1200" dirty="0">
                <a:solidFill>
                  <a:srgbClr val="EBEBEB"/>
                </a:solidFill>
                <a:latin typeface="+mj-lt"/>
                <a:ea typeface="+mj-ea"/>
                <a:cs typeface="+mj-cs"/>
              </a:rPr>
              <a:t>Top 15 cuisines in Jaipur</a:t>
            </a:r>
          </a:p>
        </p:txBody>
      </p:sp>
      <p:sp>
        <p:nvSpPr>
          <p:cNvPr id="69"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71" name="Freeform: Shape 70">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Rectangle 72">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4" name="Content Placeholder 13">
            <a:extLst>
              <a:ext uri="{FF2B5EF4-FFF2-40B4-BE49-F238E27FC236}">
                <a16:creationId xmlns:a16="http://schemas.microsoft.com/office/drawing/2014/main" id="{C1E3BD9A-1384-41FF-BE79-CFCE00DE0708}"/>
              </a:ext>
            </a:extLst>
          </p:cNvPr>
          <p:cNvPicPr>
            <a:picLocks noGrp="1"/>
          </p:cNvPicPr>
          <p:nvPr>
            <p:ph idx="1"/>
          </p:nvPr>
        </p:nvPicPr>
        <p:blipFill>
          <a:blip r:embed="rId6">
            <a:extLst>
              <a:ext uri="{28A0092B-C50C-407E-A947-70E740481C1C}">
                <a14:useLocalDpi xmlns:a14="http://schemas.microsoft.com/office/drawing/2010/main" val="0"/>
              </a:ext>
            </a:extLst>
          </a:blip>
          <a:stretch>
            <a:fillRect/>
          </a:stretch>
        </p:blipFill>
        <p:spPr>
          <a:xfrm>
            <a:off x="643854" y="1672982"/>
            <a:ext cx="6270662" cy="3511570"/>
          </a:xfrm>
          <a:prstGeom prst="rect">
            <a:avLst/>
          </a:prstGeom>
          <a:effectLst/>
        </p:spPr>
      </p:pic>
    </p:spTree>
    <p:extLst>
      <p:ext uri="{BB962C8B-B14F-4D97-AF65-F5344CB8AC3E}">
        <p14:creationId xmlns:p14="http://schemas.microsoft.com/office/powerpoint/2010/main" val="1952420626"/>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otalTime>7</TotalTime>
  <Words>599</Words>
  <Application>Microsoft Office PowerPoint</Application>
  <PresentationFormat>Widescreen</PresentationFormat>
  <Paragraphs>35</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Gothic</vt:lpstr>
      <vt:lpstr>Wingdings 3</vt:lpstr>
      <vt:lpstr>Ion</vt:lpstr>
      <vt:lpstr>Jaipur Restaurant Analysis</vt:lpstr>
      <vt:lpstr>Why Jaipur Restaurants only?</vt:lpstr>
      <vt:lpstr>Data Acquisition and Cleaning</vt:lpstr>
      <vt:lpstr>Number of Food chains in Jaipur</vt:lpstr>
      <vt:lpstr>Number of Restaurants in each locality</vt:lpstr>
      <vt:lpstr>Central Jaipur is densely populated</vt:lpstr>
      <vt:lpstr>Top rated restaurants are also clustered around central Jaipur</vt:lpstr>
      <vt:lpstr>Average cost of food in each Locality.</vt:lpstr>
      <vt:lpstr>Top 15 cuisines in Jaipur</vt:lpstr>
      <vt:lpstr>Price range and ratings</vt:lpstr>
      <vt:lpstr>Higher rated restaurants have more number of Cuisines</vt:lpstr>
      <vt:lpstr>Famous Cuisines in Jaipur</vt:lpstr>
      <vt:lpstr>K-Means Clustering based on Cuisines</vt:lpstr>
      <vt:lpstr>K-Means Clustering based on Restaurant Types.</vt:lpstr>
      <vt:lpstr>Conclusion and Future Directions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Jaipur Restaurant Analysis</dc:title>
  <dc:creator>Rohit Bindal</dc:creator>
  <cp:lastModifiedBy>Rohit Bindal</cp:lastModifiedBy>
  <cp:revision>2</cp:revision>
  <dcterms:created xsi:type="dcterms:W3CDTF">2020-04-14T13:52:11Z</dcterms:created>
  <dcterms:modified xsi:type="dcterms:W3CDTF">2020-04-14T13:59:30Z</dcterms:modified>
</cp:coreProperties>
</file>